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4"/>
  </p:sldMasterIdLst>
  <p:notesMasterIdLst>
    <p:notesMasterId r:id="rId12"/>
  </p:notesMasterIdLst>
  <p:handoutMasterIdLst>
    <p:handoutMasterId r:id="rId13"/>
  </p:handoutMasterIdLst>
  <p:sldIdLst>
    <p:sldId id="256" r:id="rId5"/>
    <p:sldId id="306" r:id="rId6"/>
    <p:sldId id="307" r:id="rId7"/>
    <p:sldId id="308" r:id="rId8"/>
    <p:sldId id="309" r:id="rId9"/>
    <p:sldId id="310" r:id="rId10"/>
    <p:sldId id="311" r:id="rId11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83957"/>
    <a:srgbClr val="24408F"/>
    <a:srgbClr val="81004B"/>
    <a:srgbClr val="A1006F"/>
    <a:srgbClr val="3B93A6"/>
    <a:srgbClr val="C17022"/>
    <a:srgbClr val="000080"/>
    <a:srgbClr val="455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91C646-2F91-4AD2-893E-62292AC64440}" v="1" dt="2021-11-27T08:11:12.332"/>
  </p1510:revLst>
</p1510:revInfo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Svijetli stil 2 - Isticanj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Svijetli stil 2 - Isticanj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7" autoAdjust="0"/>
    <p:restoredTop sz="94678" autoAdjust="0"/>
  </p:normalViewPr>
  <p:slideViewPr>
    <p:cSldViewPr>
      <p:cViewPr>
        <p:scale>
          <a:sx n="100" d="100"/>
          <a:sy n="100" d="100"/>
        </p:scale>
        <p:origin x="-2076" y="-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jan Paradžiković" userId="S::kparadzi@unios.hr::ce1b0aff-ac4e-45a8-8422-37d227b0371e" providerId="AD" clId="Web-{B191C646-2F91-4AD2-893E-62292AC64440}"/>
    <pc:docChg chg="modSld">
      <pc:chgData name="Kristijan Paradžiković" userId="S::kparadzi@unios.hr::ce1b0aff-ac4e-45a8-8422-37d227b0371e" providerId="AD" clId="Web-{B191C646-2F91-4AD2-893E-62292AC64440}" dt="2021-11-27T08:11:12.332" v="0" actId="1076"/>
      <pc:docMkLst>
        <pc:docMk/>
      </pc:docMkLst>
      <pc:sldChg chg="modSp">
        <pc:chgData name="Kristijan Paradžiković" userId="S::kparadzi@unios.hr::ce1b0aff-ac4e-45a8-8422-37d227b0371e" providerId="AD" clId="Web-{B191C646-2F91-4AD2-893E-62292AC64440}" dt="2021-11-27T08:11:12.332" v="0" actId="1076"/>
        <pc:sldMkLst>
          <pc:docMk/>
          <pc:sldMk cId="2376939230" sldId="256"/>
        </pc:sldMkLst>
        <pc:spChg chg="mod">
          <ac:chgData name="Kristijan Paradžiković" userId="S::kparadzi@unios.hr::ce1b0aff-ac4e-45a8-8422-37d227b0371e" providerId="AD" clId="Web-{B191C646-2F91-4AD2-893E-62292AC64440}" dt="2021-11-27T08:11:12.332" v="0" actId="1076"/>
          <ac:spMkLst>
            <pc:docMk/>
            <pc:sldMk cId="2376939230" sldId="256"/>
            <ac:spMk id="3075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5C3245D-A3DA-4E09-AF23-1ED64C1383ED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205237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A4ED2F-68AE-4390-9FD7-FD165CF14685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019836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4ED2F-68AE-4390-9FD7-FD165CF14685}" type="slidenum">
              <a:rPr lang="en-GB" altLang="sr-Latn-RS" smtClean="0"/>
              <a:pPr/>
              <a:t>1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20164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4ED2F-68AE-4390-9FD7-FD165CF14685}" type="slidenum">
              <a:rPr lang="en-GB" altLang="sr-Latn-RS" smtClean="0"/>
              <a:pPr/>
              <a:t>2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496362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4ED2F-68AE-4390-9FD7-FD165CF14685}" type="slidenum">
              <a:rPr lang="en-GB" altLang="sr-Latn-RS" smtClean="0"/>
              <a:pPr/>
              <a:t>3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49636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4ED2F-68AE-4390-9FD7-FD165CF14685}" type="slidenum">
              <a:rPr lang="en-GB" altLang="sr-Latn-RS" smtClean="0"/>
              <a:pPr/>
              <a:t>4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49636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4ED2F-68AE-4390-9FD7-FD165CF14685}" type="slidenum">
              <a:rPr lang="en-GB" altLang="sr-Latn-RS" smtClean="0"/>
              <a:pPr/>
              <a:t>5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49636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4ED2F-68AE-4390-9FD7-FD165CF14685}" type="slidenum">
              <a:rPr lang="en-GB" altLang="sr-Latn-RS" smtClean="0"/>
              <a:pPr/>
              <a:t>6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49636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4ED2F-68AE-4390-9FD7-FD165CF14685}" type="slidenum">
              <a:rPr lang="en-GB" altLang="sr-Latn-RS" smtClean="0"/>
              <a:pPr/>
              <a:t>7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49636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rgbClr val="183957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4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96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7" y="1609694"/>
            <a:ext cx="7885632" cy="47716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88490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4248" y="1243780"/>
            <a:ext cx="1209377" cy="53384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4" y="1258888"/>
            <a:ext cx="6157441" cy="53233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0135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 userDrawn="1"/>
        </p:nvSpPr>
        <p:spPr>
          <a:xfrm>
            <a:off x="971600" y="1844824"/>
            <a:ext cx="7196138" cy="1089025"/>
          </a:xfrm>
          <a:prstGeom prst="rect">
            <a:avLst/>
          </a:prstGeom>
          <a:solidFill>
            <a:srgbClr val="183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77281" y="2146936"/>
            <a:ext cx="6984776" cy="571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Pentagon 7"/>
          <p:cNvSpPr/>
          <p:nvPr userDrawn="1"/>
        </p:nvSpPr>
        <p:spPr>
          <a:xfrm>
            <a:off x="971600" y="2965816"/>
            <a:ext cx="7196138" cy="18793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43657" y="3089841"/>
            <a:ext cx="6912768" cy="16312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18" y="88126"/>
            <a:ext cx="1525302" cy="1541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30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776524"/>
            <a:ext cx="6622845" cy="57626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2719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6" y="1628800"/>
            <a:ext cx="3992563" cy="48245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6240" y="1628800"/>
            <a:ext cx="3992562" cy="482453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776" y="776524"/>
            <a:ext cx="6622845" cy="57626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6014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9" y="1772816"/>
            <a:ext cx="4040188" cy="8640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9" y="26369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1354" y="1772816"/>
            <a:ext cx="4041775" cy="8640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11354" y="26369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8891" y="908720"/>
            <a:ext cx="6622845" cy="576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lide Number Placeholder 19"/>
          <p:cNvSpPr>
            <a:spLocks noGrp="1"/>
          </p:cNvSpPr>
          <p:nvPr>
            <p:ph type="sldNum" sz="quarter" idx="10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3030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6285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3338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1052736"/>
            <a:ext cx="3008313" cy="99756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691" y="1052736"/>
            <a:ext cx="4679701" cy="5544616"/>
          </a:xfrm>
        </p:spPr>
        <p:txBody>
          <a:bodyPr/>
          <a:lstStyle>
            <a:lvl1pPr>
              <a:defRPr sz="2400"/>
            </a:lvl1pPr>
            <a:lvl2pPr>
              <a:defRPr sz="2800"/>
            </a:lvl2pPr>
            <a:lvl3pPr>
              <a:defRPr sz="1800"/>
            </a:lvl3pPr>
            <a:lvl4pPr>
              <a:defRPr sz="18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840" y="2132857"/>
            <a:ext cx="3008313" cy="4464495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1552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5312569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63688" y="112474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3688" y="5879307"/>
            <a:ext cx="5486400" cy="7180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32800" y="400096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2EA39DD6-C962-4852-AFDC-546CED2162AF}" type="slidenum">
              <a:rPr lang="hr-HR" smtClean="0"/>
              <a:pPr/>
              <a:t>‹#›</a:t>
            </a:fld>
            <a:endParaRPr lang="hr-HR" dirty="0"/>
          </a:p>
        </p:txBody>
      </p:sp>
      <p:sp>
        <p:nvSpPr>
          <p:cNvPr id="6" name="Slide Number Placeholder 19"/>
          <p:cNvSpPr txBox="1">
            <a:spLocks/>
          </p:cNvSpPr>
          <p:nvPr userDrawn="1"/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2EA39DD6-C962-4852-AFDC-546CED2162AF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5987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187624" y="6597352"/>
            <a:ext cx="6499756" cy="260648"/>
          </a:xfrm>
          <a:prstGeom prst="rect">
            <a:avLst/>
          </a:prstGeom>
          <a:solidFill>
            <a:srgbClr val="183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29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58776" y="844270"/>
            <a:ext cx="7021535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 dirty="0"/>
              <a:t>Click to edit Master title style</a:t>
            </a:r>
            <a:endParaRPr lang="en-GB" altLang="sr-Latn-RS" dirty="0"/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6" y="1609694"/>
            <a:ext cx="8137525" cy="477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sr-Latn-RS" dirty="0"/>
              <a:t>Click to edit Master text styles</a:t>
            </a:r>
          </a:p>
          <a:p>
            <a:pPr lvl="1"/>
            <a:r>
              <a:rPr lang="en-US" altLang="sr-Latn-RS" dirty="0"/>
              <a:t>Second level</a:t>
            </a:r>
          </a:p>
          <a:p>
            <a:pPr lvl="2"/>
            <a:r>
              <a:rPr lang="en-US" altLang="sr-Latn-RS" dirty="0"/>
              <a:t>Third level</a:t>
            </a:r>
          </a:p>
          <a:p>
            <a:pPr lvl="3"/>
            <a:r>
              <a:rPr lang="en-US" altLang="sr-Latn-RS" dirty="0"/>
              <a:t>Fourth level</a:t>
            </a:r>
          </a:p>
          <a:p>
            <a:pPr lvl="4"/>
            <a:r>
              <a:rPr lang="en-US" altLang="sr-Latn-RS" dirty="0"/>
              <a:t>Fifth level</a:t>
            </a:r>
            <a:endParaRPr lang="en-GB" altLang="sr-Latn-RS" dirty="0"/>
          </a:p>
        </p:txBody>
      </p:sp>
      <p:sp>
        <p:nvSpPr>
          <p:cNvPr id="36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6570489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400" dirty="0">
                <a:solidFill>
                  <a:schemeClr val="bg1"/>
                </a:solidFill>
                <a:latin typeface="Calibri" panose="020F0502020204030204" pitchFamily="34" charset="0"/>
              </a:rPr>
              <a:t>I045 | Moderni računalni sustavi</a:t>
            </a:r>
          </a:p>
        </p:txBody>
      </p:sp>
      <p:pic>
        <p:nvPicPr>
          <p:cNvPr id="1026" name="Picture 2" descr="D:\My Pictures\Screenpresso\2021-10-02_11h56_46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47836"/>
            <a:ext cx="1090360" cy="11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None/>
        <a:defRPr sz="24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800100" indent="-3429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200150" indent="-28575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Calibri" panose="020F0502020204030204" pitchFamily="34" charset="0"/>
        </a:defRPr>
      </a:lvl3pPr>
      <a:lvl4pPr marL="1657350" indent="-28575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anose="05000000000000000000" pitchFamily="2" charset="2"/>
        <a:buChar char="ü"/>
        <a:defRPr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anose="05000000000000000000" pitchFamily="2" charset="2"/>
        <a:buChar char="Ø"/>
        <a:defRPr sz="16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sr-Latn-RS" altLang="sr-Latn-RS" dirty="0"/>
              <a:t>I045 – Moderni </a:t>
            </a:r>
            <a:r>
              <a:rPr lang="sr-Latn-RS" altLang="sr-Latn-RS" dirty="0" err="1"/>
              <a:t>računalni</a:t>
            </a:r>
            <a:r>
              <a:rPr lang="sr-Latn-RS" altLang="sr-Latn-RS" dirty="0"/>
              <a:t> sustavi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293336" y="2872127"/>
            <a:ext cx="6912768" cy="1631262"/>
          </a:xfrm>
        </p:spPr>
        <p:txBody>
          <a:bodyPr>
            <a:normAutofit fontScale="92500" lnSpcReduction="10000"/>
          </a:bodyPr>
          <a:lstStyle/>
          <a:p>
            <a:pPr algn="ctr" eaLnBrk="1" hangingPunct="1"/>
            <a:r>
              <a:rPr lang="sr-Latn-RS" altLang="sr-Latn-RS" sz="3900" b="1" dirty="0" err="1"/>
              <a:t>Vježbe</a:t>
            </a:r>
            <a:r>
              <a:rPr lang="sr-Latn-RS" altLang="sr-Latn-RS" sz="3900" b="1" dirty="0"/>
              <a:t> 3</a:t>
            </a:r>
          </a:p>
          <a:p>
            <a:pPr algn="ctr" eaLnBrk="1" hangingPunct="1"/>
            <a:endParaRPr lang="sr-Latn-RS" altLang="sr-Latn-RS" b="1" dirty="0"/>
          </a:p>
          <a:p>
            <a:pPr algn="r" eaLnBrk="1" hangingPunct="1"/>
            <a:r>
              <a:rPr lang="sr-Latn-RS" altLang="sr-Latn-RS" b="1" dirty="0"/>
              <a:t>					</a:t>
            </a:r>
            <a:br>
              <a:rPr lang="sr-Latn-RS" altLang="sr-Latn-RS" b="1" dirty="0"/>
            </a:br>
            <a:r>
              <a:rPr lang="sr-Latn-RS" altLang="sr-Latn-RS" b="1" dirty="0" err="1"/>
              <a:t>Bartol</a:t>
            </a:r>
            <a:r>
              <a:rPr lang="sr-Latn-RS" altLang="sr-Latn-RS" b="1" dirty="0"/>
              <a:t> </a:t>
            </a:r>
            <a:r>
              <a:rPr lang="sr-Latn-RS" altLang="sr-Latn-RS" b="1" dirty="0" err="1"/>
              <a:t>Borozan</a:t>
            </a:r>
            <a:endParaRPr lang="sr-Latn-RS" altLang="sr-Latn-RS" b="1" dirty="0"/>
          </a:p>
          <a:p>
            <a:pPr algn="ctr" eaLnBrk="1" hangingPunct="1"/>
            <a:endParaRPr lang="sr-Latn-RS" altLang="sr-Latn-RS" b="1" dirty="0"/>
          </a:p>
        </p:txBody>
      </p:sp>
    </p:spTree>
    <p:extLst>
      <p:ext uri="{BB962C8B-B14F-4D97-AF65-F5344CB8AC3E}">
        <p14:creationId xmlns:p14="http://schemas.microsoft.com/office/powerpoint/2010/main" val="237693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Dizajnirate i testirajte </a:t>
            </a:r>
            <a:r>
              <a:rPr lang="hr-HR" b="1" dirty="0" err="1"/>
              <a:t>HalfAdder</a:t>
            </a:r>
            <a:r>
              <a:rPr lang="hr-HR" b="1" dirty="0"/>
              <a:t> </a:t>
            </a:r>
            <a:r>
              <a:rPr lang="hr-HR" dirty="0"/>
              <a:t>koji na ulazu ima 2 sabirnice </a:t>
            </a:r>
            <a:r>
              <a:rPr lang="hr-HR" i="1" dirty="0"/>
              <a:t>a</a:t>
            </a:r>
            <a:r>
              <a:rPr lang="hr-HR" dirty="0"/>
              <a:t>, </a:t>
            </a:r>
            <a:r>
              <a:rPr lang="hr-HR" i="1" dirty="0"/>
              <a:t>b</a:t>
            </a:r>
            <a:r>
              <a:rPr lang="hr-HR" dirty="0"/>
              <a:t>. Sklop na izlazu ima dvije sabirnice </a:t>
            </a:r>
            <a:r>
              <a:rPr lang="hr-HR" i="1" dirty="0" err="1"/>
              <a:t>sum</a:t>
            </a:r>
            <a:r>
              <a:rPr lang="hr-HR" i="1" dirty="0"/>
              <a:t> </a:t>
            </a:r>
            <a:r>
              <a:rPr lang="hr-HR" dirty="0"/>
              <a:t>i </a:t>
            </a:r>
            <a:r>
              <a:rPr lang="hr-HR" i="1" dirty="0" err="1"/>
              <a:t>carry</a:t>
            </a:r>
            <a:r>
              <a:rPr lang="hr-HR" dirty="0"/>
              <a:t> koje postavljamo po sljedećoj shemi</a:t>
            </a:r>
          </a:p>
          <a:p>
            <a:r>
              <a:rPr lang="hr-HR" b="1" dirty="0"/>
              <a:t> </a:t>
            </a:r>
            <a:endParaRPr lang="hr-H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A39DD6-C962-4852-AFDC-546CED2162AF}" type="slidenum">
              <a:rPr lang="hr-HR" smtClean="0"/>
              <a:t>2</a:t>
            </a:fld>
            <a:endParaRPr lang="hr-HR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52103" y="764506"/>
            <a:ext cx="6622845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9pPr>
          </a:lstStyle>
          <a:p>
            <a:r>
              <a:rPr lang="hr-HR" kern="0" dirty="0"/>
              <a:t>Zadatak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217980"/>
              </p:ext>
            </p:extLst>
          </p:nvPr>
        </p:nvGraphicFramePr>
        <p:xfrm>
          <a:off x="5059098" y="3353544"/>
          <a:ext cx="2002549" cy="1371600"/>
        </p:xfrm>
        <a:graphic>
          <a:graphicData uri="http://schemas.openxmlformats.org/drawingml/2006/table">
            <a:tbl>
              <a:tblPr firstRow="1" lastCol="1" bandRow="1">
                <a:tableStyleId>{B301B821-A1FF-4177-AEE7-76D212191A09}</a:tableStyleId>
              </a:tblPr>
              <a:tblGrid>
                <a:gridCol w="460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carry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516818"/>
            <a:ext cx="3048594" cy="11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6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Dizajnirate i testirajte </a:t>
            </a:r>
            <a:r>
              <a:rPr lang="hr-HR" b="1" dirty="0" err="1"/>
              <a:t>FullAdder</a:t>
            </a:r>
            <a:r>
              <a:rPr lang="hr-HR" b="1" dirty="0"/>
              <a:t> </a:t>
            </a:r>
            <a:r>
              <a:rPr lang="hr-HR" dirty="0"/>
              <a:t>koji na ulazu ima 3 sabirnice </a:t>
            </a:r>
            <a:r>
              <a:rPr lang="hr-HR" i="1" dirty="0"/>
              <a:t>a</a:t>
            </a:r>
            <a:r>
              <a:rPr lang="hr-HR" dirty="0"/>
              <a:t>, </a:t>
            </a:r>
            <a:r>
              <a:rPr lang="hr-HR" i="1" dirty="0"/>
              <a:t>b </a:t>
            </a:r>
            <a:r>
              <a:rPr lang="hr-HR" dirty="0"/>
              <a:t>i </a:t>
            </a:r>
            <a:r>
              <a:rPr lang="hr-HR" i="1" dirty="0"/>
              <a:t>c</a:t>
            </a:r>
            <a:r>
              <a:rPr lang="hr-HR" dirty="0"/>
              <a:t>. Sklop na izlazu ima dvije sabirnice </a:t>
            </a:r>
            <a:r>
              <a:rPr lang="hr-HR" i="1" dirty="0" err="1"/>
              <a:t>sum</a:t>
            </a:r>
            <a:r>
              <a:rPr lang="hr-HR" i="1" dirty="0"/>
              <a:t> </a:t>
            </a:r>
            <a:r>
              <a:rPr lang="hr-HR" dirty="0"/>
              <a:t>i </a:t>
            </a:r>
            <a:r>
              <a:rPr lang="hr-HR" i="1" dirty="0" err="1"/>
              <a:t>carry</a:t>
            </a:r>
            <a:r>
              <a:rPr lang="hr-HR" dirty="0"/>
              <a:t> koje postavljamo po sljedećoj shemi</a:t>
            </a:r>
          </a:p>
          <a:p>
            <a:endParaRPr lang="hr-H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A39DD6-C962-4852-AFDC-546CED2162AF}" type="slidenum">
              <a:rPr lang="hr-HR" smtClean="0"/>
              <a:t>3</a:t>
            </a:fld>
            <a:endParaRPr lang="hr-HR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52103" y="764506"/>
            <a:ext cx="6622845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9pPr>
          </a:lstStyle>
          <a:p>
            <a:r>
              <a:rPr lang="hr-HR" kern="0" dirty="0"/>
              <a:t>Zadatak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12" y="3501008"/>
            <a:ext cx="3072452" cy="1144902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599643"/>
              </p:ext>
            </p:extLst>
          </p:nvPr>
        </p:nvGraphicFramePr>
        <p:xfrm>
          <a:off x="4770626" y="2794926"/>
          <a:ext cx="2467670" cy="2468880"/>
        </p:xfrm>
        <a:graphic>
          <a:graphicData uri="http://schemas.openxmlformats.org/drawingml/2006/table">
            <a:tbl>
              <a:tblPr firstRow="1" lastCol="1" bandRow="1">
                <a:tableStyleId>{B301B821-A1FF-4177-AEE7-76D212191A09}</a:tableStyleId>
              </a:tblPr>
              <a:tblGrid>
                <a:gridCol w="368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sum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carry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45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Dizajnirate i testirajte sklop </a:t>
            </a:r>
            <a:r>
              <a:rPr lang="hr-HR" b="1" dirty="0"/>
              <a:t>Add16 </a:t>
            </a:r>
            <a:r>
              <a:rPr lang="hr-HR" dirty="0"/>
              <a:t>koji na ulazu ima dvije 16-bitne sabirnice </a:t>
            </a:r>
            <a:r>
              <a:rPr lang="hr-HR" i="1" dirty="0"/>
              <a:t>a </a:t>
            </a:r>
            <a:r>
              <a:rPr lang="hr-HR" dirty="0"/>
              <a:t>i </a:t>
            </a:r>
            <a:r>
              <a:rPr lang="hr-HR" i="1" dirty="0"/>
              <a:t>b</a:t>
            </a:r>
            <a:r>
              <a:rPr lang="hr-HR" dirty="0"/>
              <a:t> te na izlazu ima jednu 16-bitnu sabirnicu </a:t>
            </a:r>
            <a:r>
              <a:rPr lang="hr-HR" i="1" dirty="0" err="1"/>
              <a:t>out</a:t>
            </a:r>
            <a:r>
              <a:rPr lang="hr-HR" dirty="0"/>
              <a:t> koja odgovara zbroju ulaznih vrijednosti </a:t>
            </a:r>
            <a:r>
              <a:rPr lang="hr-HR" i="1" dirty="0"/>
              <a:t>a </a:t>
            </a:r>
            <a:r>
              <a:rPr lang="hr-HR" dirty="0"/>
              <a:t>i </a:t>
            </a:r>
            <a:r>
              <a:rPr lang="hr-HR" i="1" dirty="0"/>
              <a:t>b.</a:t>
            </a:r>
            <a:endParaRPr lang="hr-H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A39DD6-C962-4852-AFDC-546CED2162AF}" type="slidenum">
              <a:rPr lang="hr-HR" smtClean="0"/>
              <a:t>4</a:t>
            </a:fld>
            <a:endParaRPr lang="hr-HR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52103" y="764506"/>
            <a:ext cx="6622845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9pPr>
          </a:lstStyle>
          <a:p>
            <a:r>
              <a:rPr lang="hr-HR" kern="0" dirty="0"/>
              <a:t>Zadatak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03DE6-66E6-F341-B0EB-5F843F24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031198"/>
            <a:ext cx="2127670" cy="1939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D9CF2-74D8-6B4F-9D0A-995FC06AF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71" y="2996952"/>
            <a:ext cx="5332183" cy="20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Dizajnirate i testirajte sklop </a:t>
            </a:r>
            <a:r>
              <a:rPr lang="hr-HR" b="1" dirty="0" err="1"/>
              <a:t>Incrementor</a:t>
            </a:r>
            <a:r>
              <a:rPr lang="hr-HR" b="1" dirty="0"/>
              <a:t> </a:t>
            </a:r>
            <a:r>
              <a:rPr lang="hr-HR" dirty="0"/>
              <a:t>koji na ulazu ima 16-bitnu sabirnice </a:t>
            </a:r>
            <a:r>
              <a:rPr lang="hr-HR" i="1" dirty="0"/>
              <a:t>a </a:t>
            </a:r>
            <a:r>
              <a:rPr lang="hr-HR" dirty="0"/>
              <a:t>te na izlazu vraća broj </a:t>
            </a:r>
            <a:r>
              <a:rPr lang="hr-HR" i="1" dirty="0"/>
              <a:t>a</a:t>
            </a:r>
            <a:r>
              <a:rPr lang="hr-HR" dirty="0"/>
              <a:t> uvećan za 1</a:t>
            </a:r>
            <a:r>
              <a:rPr lang="hr-HR" i="1" dirty="0"/>
              <a:t>.</a:t>
            </a:r>
            <a:endParaRPr lang="hr-H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A39DD6-C962-4852-AFDC-546CED2162AF}" type="slidenum">
              <a:rPr lang="hr-HR" smtClean="0"/>
              <a:t>5</a:t>
            </a:fld>
            <a:endParaRPr lang="hr-HR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52103" y="764506"/>
            <a:ext cx="6622845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9pPr>
          </a:lstStyle>
          <a:p>
            <a:r>
              <a:rPr lang="hr-HR" kern="0" dirty="0"/>
              <a:t>Zadatak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356992"/>
            <a:ext cx="3464744" cy="23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2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Implementacija ALU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A39DD6-C962-4852-AFDC-546CED2162AF}" type="slidenum">
              <a:rPr lang="hr-HR" smtClean="0"/>
              <a:t>6</a:t>
            </a:fld>
            <a:endParaRPr lang="hr-HR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52103" y="764506"/>
            <a:ext cx="6622845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9pPr>
          </a:lstStyle>
          <a:p>
            <a:r>
              <a:rPr lang="hr-HR" kern="0" dirty="0"/>
              <a:t>Zadatak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F5200-8901-8F4C-8C50-408240450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00" y="1700808"/>
            <a:ext cx="4646686" cy="460463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C014E77-099F-5B46-ADEF-DAB5A887D0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339840"/>
              </p:ext>
            </p:extLst>
          </p:nvPr>
        </p:nvGraphicFramePr>
        <p:xfrm>
          <a:off x="395536" y="2564904"/>
          <a:ext cx="3537785" cy="2403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5" imgW="5448300" imgH="4381500" progId="Visio.Drawing.6">
                  <p:embed/>
                </p:oleObj>
              </mc:Choice>
              <mc:Fallback>
                <p:oleObj r:id="rId5" imgW="5448300" imgH="43815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395536" y="2564904"/>
                        <a:ext cx="3537785" cy="2403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53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A39DD6-C962-4852-AFDC-546CED2162AF}" type="slidenum">
              <a:rPr lang="hr-HR" smtClean="0"/>
              <a:t>7</a:t>
            </a:fld>
            <a:endParaRPr lang="hr-HR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52103" y="764506"/>
            <a:ext cx="6622845" cy="5762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5535F"/>
                </a:solidFill>
                <a:latin typeface="Arial" charset="0"/>
              </a:defRPr>
            </a:lvl9pPr>
          </a:lstStyle>
          <a:p>
            <a:r>
              <a:rPr lang="hr-HR" kern="0" dirty="0"/>
              <a:t>Zadatak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617246"/>
              </p:ext>
            </p:extLst>
          </p:nvPr>
        </p:nvGraphicFramePr>
        <p:xfrm>
          <a:off x="1267690" y="1268760"/>
          <a:ext cx="5451762" cy="152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hr-H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manipulacija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  <a:r>
                        <a:rPr lang="hr-H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manipulacija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  <a:r>
                        <a:rPr lang="hr-H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odabir operacije + ili -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manipulacija </a:t>
                      </a:r>
                      <a:r>
                        <a:rPr lang="hr-HR" sz="1200" b="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outputa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rezultat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2DE5141-B31A-904F-983A-3E27A4EFD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970260"/>
              </p:ext>
            </p:extLst>
          </p:nvPr>
        </p:nvGraphicFramePr>
        <p:xfrm>
          <a:off x="1759173" y="3261046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4" imgW="5448300" imgH="4381500" progId="Visio.Drawing.6">
                  <p:embed/>
                </p:oleObj>
              </mc:Choice>
              <mc:Fallback>
                <p:oleObj r:id="rId4" imgW="5448300" imgH="43815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1759173" y="3261046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1207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7F7F7F"/>
      </a:accent2>
      <a:accent3>
        <a:srgbClr val="C00000"/>
      </a:accent3>
      <a:accent4>
        <a:srgbClr val="2D2D8A"/>
      </a:accent4>
      <a:accent5>
        <a:srgbClr val="DAEDEF"/>
      </a:accent5>
      <a:accent6>
        <a:srgbClr val="2D2D8A"/>
      </a:accent6>
      <a:hlink>
        <a:srgbClr val="C00000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86F5A239B67840B753F0D21B2524D8" ma:contentTypeVersion="2" ma:contentTypeDescription="Stvaranje novog dokumenta." ma:contentTypeScope="" ma:versionID="d4f226a3e175b0a028316fe78e42b96f">
  <xsd:schema xmlns:xsd="http://www.w3.org/2001/XMLSchema" xmlns:xs="http://www.w3.org/2001/XMLSchema" xmlns:p="http://schemas.microsoft.com/office/2006/metadata/properties" xmlns:ns2="de632cbc-ef14-4cad-a2de-0f0d09baec55" targetNamespace="http://schemas.microsoft.com/office/2006/metadata/properties" ma:root="true" ma:fieldsID="83e2dafaaad5f8267a5514c93501ff44" ns2:_="">
    <xsd:import namespace="de632cbc-ef14-4cad-a2de-0f0d09baec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632cbc-ef14-4cad-a2de-0f0d09bae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33E6DF-9C90-4878-B2C1-8E1A5A14633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BAFF26F-038A-4F76-BC7B-844077FBE2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B2DE44-1558-4418-896C-C3136C9A6B9B}"/>
</file>

<file path=docProps/app.xml><?xml version="1.0" encoding="utf-8"?>
<Properties xmlns="http://schemas.openxmlformats.org/officeDocument/2006/extended-properties" xmlns:vt="http://schemas.openxmlformats.org/officeDocument/2006/docPropsVTypes">
  <Template>research</Template>
  <TotalTime>14890</TotalTime>
  <Words>244</Words>
  <Application>Microsoft Office PowerPoint</Application>
  <PresentationFormat>On-screen Show (4:3)</PresentationFormat>
  <Paragraphs>113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Custom Design</vt:lpstr>
      <vt:lpstr>I045 – Moderni računalni sustavi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Domagoj Ševerdija</dc:creator>
  <cp:lastModifiedBy>Home User</cp:lastModifiedBy>
  <cp:revision>2064</cp:revision>
  <dcterms:created xsi:type="dcterms:W3CDTF">2014-10-08T10:33:05Z</dcterms:created>
  <dcterms:modified xsi:type="dcterms:W3CDTF">2021-11-27T08:11:12Z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0x0101004286F5A239B67840B753F0D21B2524D8</vt:lpwstr>
  </property>
</Properties>
</file>